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92" r:id="rId3"/>
    <p:sldId id="353" r:id="rId5"/>
    <p:sldId id="356" r:id="rId6"/>
    <p:sldId id="357" r:id="rId7"/>
    <p:sldId id="367" r:id="rId8"/>
    <p:sldId id="351" r:id="rId9"/>
    <p:sldId id="347" r:id="rId10"/>
    <p:sldId id="397" r:id="rId11"/>
    <p:sldId id="334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290" r:id="rId33"/>
  </p:sldIdLst>
  <p:sldSz cx="9144000" cy="5715000" type="screen16x10"/>
  <p:notesSz cx="6858000" cy="9144000"/>
  <p:embeddedFontLst>
    <p:embeddedFont>
      <p:font typeface="微软雅黑" panose="020B0503020204020204" pitchFamily="34" charset="-122"/>
      <p:regular r:id="rId37"/>
    </p:embeddedFont>
    <p:embeddedFont>
      <p:font typeface="经典特宋简" panose="02010609010101010101" pitchFamily="49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D9"/>
    <a:srgbClr val="FD210D"/>
    <a:srgbClr val="A3ED26"/>
    <a:srgbClr val="0066FF"/>
    <a:srgbClr val="02519E"/>
    <a:srgbClr val="387DC1"/>
    <a:srgbClr val="03ACE5"/>
    <a:srgbClr val="2D717C"/>
    <a:srgbClr val="BD0008"/>
    <a:srgbClr val="B6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4" autoAdjust="0"/>
    <p:restoredTop sz="92251" autoAdjust="0"/>
  </p:normalViewPr>
  <p:slideViewPr>
    <p:cSldViewPr>
      <p:cViewPr varScale="1">
        <p:scale>
          <a:sx n="98" d="100"/>
          <a:sy n="98" d="100"/>
        </p:scale>
        <p:origin x="-90" y="-354"/>
      </p:cViewPr>
      <p:guideLst>
        <p:guide orient="horz" pos="1800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F691C-5B29-40E8-AB89-AECE83AAFA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ACA81-74D7-4DD5-A71C-F090A9B34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75A0B-F3B2-4BD5-8250-681384D2AA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E180D-990F-42EB-8706-9B253A4D46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"/>
          <a:stretch>
            <a:fillRect/>
          </a:stretch>
        </p:blipFill>
        <p:spPr>
          <a:xfrm>
            <a:off x="3532542" y="327314"/>
            <a:ext cx="1947875" cy="19314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205" y="2449959"/>
            <a:ext cx="813690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泰州市既有房屋安全隐患排查表解读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  <a:p>
            <a:pPr algn="ctr"/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  <a:p>
            <a:pPr algn="ctr"/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  <a:p>
            <a:pPr algn="ctr"/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泰州市住房事业发展中心房屋安全技术指导科   卞天祥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01775" y="4467225"/>
            <a:ext cx="6749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砌体——竖向以砖墙、砖柱承重，水平承重构件以钢筋混凝土梁、</a:t>
            </a:r>
            <a:endParaRPr lang="zh-CN" altLang="en-US"/>
          </a:p>
          <a:p>
            <a:r>
              <a:rPr lang="zh-CN" altLang="en-US"/>
              <a:t>                 板为主的结构。</a:t>
            </a:r>
            <a:endParaRPr lang="zh-CN" altLang="en-US"/>
          </a:p>
        </p:txBody>
      </p:sp>
      <p:pic>
        <p:nvPicPr>
          <p:cNvPr id="5" name="图片 4" descr="砌体结构"/>
          <p:cNvPicPr>
            <a:picLocks noChangeAspect="1"/>
          </p:cNvPicPr>
          <p:nvPr/>
        </p:nvPicPr>
        <p:blipFill>
          <a:blip r:embed="rId1"/>
          <a:srcRect b="2539"/>
          <a:stretch>
            <a:fillRect/>
          </a:stretch>
        </p:blipFill>
        <p:spPr>
          <a:xfrm>
            <a:off x="1849755" y="737235"/>
            <a:ext cx="5325110" cy="37299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3100" y="4269105"/>
            <a:ext cx="7741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钢混——是钢筋混凝土结构，包含框架结构，框架剪力墙结构，剪力墙结构</a:t>
            </a:r>
            <a:endParaRPr lang="zh-CN" altLang="en-US"/>
          </a:p>
          <a:p>
            <a:r>
              <a:rPr lang="zh-CN" altLang="en-US"/>
              <a:t>                 和筒体体系，主要是以现浇钢筋混凝土柱、梁、板及剪力墙为承重</a:t>
            </a:r>
            <a:endParaRPr lang="zh-CN" altLang="en-US"/>
          </a:p>
          <a:p>
            <a:r>
              <a:rPr lang="zh-CN" altLang="en-US"/>
              <a:t>                  构件的结构。</a:t>
            </a:r>
            <a:endParaRPr lang="zh-CN" altLang="en-US"/>
          </a:p>
        </p:txBody>
      </p:sp>
      <p:pic>
        <p:nvPicPr>
          <p:cNvPr id="8" name="图片 7" descr="框架"/>
          <p:cNvPicPr>
            <a:picLocks noChangeAspect="1"/>
          </p:cNvPicPr>
          <p:nvPr/>
        </p:nvPicPr>
        <p:blipFill>
          <a:blip r:embed="rId1"/>
          <a:srcRect l="16248" r="3379" b="25970"/>
          <a:stretch>
            <a:fillRect/>
          </a:stretch>
        </p:blipFill>
        <p:spPr>
          <a:xfrm>
            <a:off x="379730" y="862965"/>
            <a:ext cx="3896360" cy="3333115"/>
          </a:xfrm>
          <a:prstGeom prst="rect">
            <a:avLst/>
          </a:prstGeom>
        </p:spPr>
      </p:pic>
      <p:pic>
        <p:nvPicPr>
          <p:cNvPr id="9" name="图片 8" descr="剪力墙"/>
          <p:cNvPicPr>
            <a:picLocks noChangeAspect="1"/>
          </p:cNvPicPr>
          <p:nvPr/>
        </p:nvPicPr>
        <p:blipFill>
          <a:blip r:embed="rId2"/>
          <a:srcRect l="3930" t="960"/>
          <a:stretch>
            <a:fillRect/>
          </a:stretch>
        </p:blipFill>
        <p:spPr>
          <a:xfrm>
            <a:off x="4401820" y="949960"/>
            <a:ext cx="4345940" cy="33191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框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313815"/>
            <a:ext cx="4036695" cy="3087370"/>
          </a:xfrm>
          <a:prstGeom prst="rect">
            <a:avLst/>
          </a:prstGeom>
        </p:spPr>
      </p:pic>
      <p:pic>
        <p:nvPicPr>
          <p:cNvPr id="4" name="图片 3" descr="核心筒"/>
          <p:cNvPicPr>
            <a:picLocks noChangeAspect="1"/>
          </p:cNvPicPr>
          <p:nvPr/>
        </p:nvPicPr>
        <p:blipFill>
          <a:blip r:embed="rId2"/>
          <a:srcRect l="19327" t="21541" r="-1287" b="2536"/>
          <a:stretch>
            <a:fillRect/>
          </a:stretch>
        </p:blipFill>
        <p:spPr>
          <a:xfrm>
            <a:off x="4700270" y="1313815"/>
            <a:ext cx="4062730" cy="3108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3100" y="4269105"/>
            <a:ext cx="7741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钢结构——该结构形式的主要承重构件由型钢和钢板等制成的钢梁、钢柱、</a:t>
            </a:r>
            <a:endParaRPr lang="zh-CN" altLang="en-US"/>
          </a:p>
          <a:p>
            <a:r>
              <a:rPr lang="zh-CN" altLang="en-US"/>
              <a:t>                      钢桁架等构件组成。</a:t>
            </a:r>
            <a:endParaRPr lang="zh-CN" altLang="en-US"/>
          </a:p>
        </p:txBody>
      </p:sp>
      <p:pic>
        <p:nvPicPr>
          <p:cNvPr id="2" name="图片 1" descr="钢结构2"/>
          <p:cNvPicPr>
            <a:picLocks noChangeAspect="1"/>
          </p:cNvPicPr>
          <p:nvPr/>
        </p:nvPicPr>
        <p:blipFill>
          <a:blip r:embed="rId1"/>
          <a:srcRect l="3404" t="-17" r="3494" b="21136"/>
          <a:stretch>
            <a:fillRect/>
          </a:stretch>
        </p:blipFill>
        <p:spPr>
          <a:xfrm>
            <a:off x="337185" y="1039495"/>
            <a:ext cx="3938905" cy="2727325"/>
          </a:xfrm>
          <a:prstGeom prst="rect">
            <a:avLst/>
          </a:prstGeom>
        </p:spPr>
      </p:pic>
      <p:pic>
        <p:nvPicPr>
          <p:cNvPr id="4" name="图片 3" descr="钢框架"/>
          <p:cNvPicPr>
            <a:picLocks noChangeAspect="1"/>
          </p:cNvPicPr>
          <p:nvPr/>
        </p:nvPicPr>
        <p:blipFill>
          <a:blip r:embed="rId2"/>
          <a:srcRect l="2152" t="12113" r="26562" b="1404"/>
          <a:stretch>
            <a:fillRect/>
          </a:stretch>
        </p:blipFill>
        <p:spPr>
          <a:xfrm>
            <a:off x="4700270" y="1039495"/>
            <a:ext cx="3601085" cy="2727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截图改造情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100" y="1732280"/>
            <a:ext cx="7914005" cy="15017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截图基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805180"/>
            <a:ext cx="8820785" cy="861695"/>
          </a:xfrm>
          <a:prstGeom prst="rect">
            <a:avLst/>
          </a:prstGeom>
        </p:spPr>
      </p:pic>
      <p:pic>
        <p:nvPicPr>
          <p:cNvPr id="6" name="图片 5" descr="房屋倾斜"/>
          <p:cNvPicPr>
            <a:picLocks noChangeAspect="1"/>
          </p:cNvPicPr>
          <p:nvPr/>
        </p:nvPicPr>
        <p:blipFill>
          <a:blip r:embed="rId2"/>
          <a:srcRect l="7342"/>
          <a:stretch>
            <a:fillRect/>
          </a:stretch>
        </p:blipFill>
        <p:spPr>
          <a:xfrm>
            <a:off x="561975" y="2245360"/>
            <a:ext cx="3676015" cy="2667000"/>
          </a:xfrm>
          <a:prstGeom prst="rect">
            <a:avLst/>
          </a:prstGeom>
        </p:spPr>
      </p:pic>
      <p:pic>
        <p:nvPicPr>
          <p:cNvPr id="7" name="图片 6" descr="房屋下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2205355"/>
            <a:ext cx="3608705" cy="27070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截图砖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75" y="767080"/>
            <a:ext cx="8550910" cy="1051560"/>
          </a:xfrm>
          <a:prstGeom prst="rect">
            <a:avLst/>
          </a:prstGeom>
        </p:spPr>
      </p:pic>
      <p:pic>
        <p:nvPicPr>
          <p:cNvPr id="3" name="图片 2" descr="木构件虫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2104390"/>
            <a:ext cx="3704590" cy="2778760"/>
          </a:xfrm>
          <a:prstGeom prst="rect">
            <a:avLst/>
          </a:prstGeom>
        </p:spPr>
      </p:pic>
      <p:pic>
        <p:nvPicPr>
          <p:cNvPr id="5" name="图片 4" descr="木柱裂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80" y="2105025"/>
            <a:ext cx="3568700" cy="27781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截图砌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" y="796290"/>
            <a:ext cx="8241030" cy="1372235"/>
          </a:xfrm>
          <a:prstGeom prst="rect">
            <a:avLst/>
          </a:prstGeom>
        </p:spPr>
      </p:pic>
      <p:pic>
        <p:nvPicPr>
          <p:cNvPr id="7" name="图片 6" descr="砖拉压"/>
          <p:cNvPicPr>
            <a:picLocks noChangeAspect="1"/>
          </p:cNvPicPr>
          <p:nvPr/>
        </p:nvPicPr>
        <p:blipFill>
          <a:blip r:embed="rId2"/>
          <a:srcRect l="18359" t="16699" r="14844" b="36548"/>
          <a:stretch>
            <a:fillRect/>
          </a:stretch>
        </p:blipFill>
        <p:spPr>
          <a:xfrm>
            <a:off x="1087755" y="2223770"/>
            <a:ext cx="2806065" cy="26187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76705" y="4896485"/>
            <a:ext cx="19634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砖墙受压裂缝表现</a:t>
            </a:r>
            <a:endParaRPr lang="zh-CN" altLang="en-US" sz="1600"/>
          </a:p>
        </p:txBody>
      </p:sp>
      <p:pic>
        <p:nvPicPr>
          <p:cNvPr id="9" name="图片 8" descr="砖拉压"/>
          <p:cNvPicPr>
            <a:picLocks noChangeAspect="1"/>
          </p:cNvPicPr>
          <p:nvPr/>
        </p:nvPicPr>
        <p:blipFill>
          <a:blip r:embed="rId2"/>
          <a:srcRect l="29415" t="64042" r="28732" b="2990"/>
          <a:stretch>
            <a:fillRect/>
          </a:stretch>
        </p:blipFill>
        <p:spPr>
          <a:xfrm>
            <a:off x="4948555" y="2223770"/>
            <a:ext cx="2493010" cy="26187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13350" y="4896485"/>
            <a:ext cx="19634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砖墙受拉裂缝表现</a:t>
            </a:r>
            <a:endParaRPr lang="zh-CN" altLang="en-US" sz="16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砖局压"/>
          <p:cNvPicPr>
            <a:picLocks noChangeAspect="1"/>
          </p:cNvPicPr>
          <p:nvPr/>
        </p:nvPicPr>
        <p:blipFill>
          <a:blip r:embed="rId1"/>
          <a:srcRect l="18314" t="32471" r="10075" b="25069"/>
          <a:stretch>
            <a:fillRect/>
          </a:stretch>
        </p:blipFill>
        <p:spPr>
          <a:xfrm rot="16200000">
            <a:off x="237490" y="1483995"/>
            <a:ext cx="3096260" cy="24479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965" y="4451350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砖墙局部受压裂缝表现</a:t>
            </a:r>
            <a:endParaRPr lang="zh-CN" altLang="en-US" sz="1600"/>
          </a:p>
        </p:txBody>
      </p:sp>
      <p:pic>
        <p:nvPicPr>
          <p:cNvPr id="6" name="图片 5" descr="砖过梁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20" y="751840"/>
            <a:ext cx="3215005" cy="1679575"/>
          </a:xfrm>
          <a:prstGeom prst="rect">
            <a:avLst/>
          </a:prstGeom>
        </p:spPr>
      </p:pic>
      <p:pic>
        <p:nvPicPr>
          <p:cNvPr id="7" name="图片 6" descr="过梁端裂缝"/>
          <p:cNvPicPr>
            <a:picLocks noChangeAspect="1"/>
          </p:cNvPicPr>
          <p:nvPr/>
        </p:nvPicPr>
        <p:blipFill>
          <a:blip r:embed="rId3"/>
          <a:srcRect l="23091" t="32193" r="29407" b="30804"/>
          <a:stretch>
            <a:fillRect/>
          </a:stretch>
        </p:blipFill>
        <p:spPr>
          <a:xfrm rot="16200000">
            <a:off x="4709160" y="2543175"/>
            <a:ext cx="1871980" cy="19443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67860" y="4650740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砖过梁端部斜裂缝表现</a:t>
            </a:r>
            <a:endParaRPr lang="zh-CN" altLang="en-US" sz="16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承重墙竖向裂缝"/>
          <p:cNvPicPr>
            <a:picLocks noChangeAspect="1"/>
          </p:cNvPicPr>
          <p:nvPr/>
        </p:nvPicPr>
        <p:blipFill>
          <a:blip r:embed="rId1"/>
          <a:srcRect l="1991" t="1588" r="10033" b="25532"/>
          <a:stretch>
            <a:fillRect/>
          </a:stretch>
        </p:blipFill>
        <p:spPr>
          <a:xfrm>
            <a:off x="916305" y="1156970"/>
            <a:ext cx="2448560" cy="3600450"/>
          </a:xfrm>
          <a:prstGeom prst="rect">
            <a:avLst/>
          </a:prstGeom>
        </p:spPr>
      </p:pic>
      <p:pic>
        <p:nvPicPr>
          <p:cNvPr id="3" name="图片 2" descr="墙体风化（酥碱）"/>
          <p:cNvPicPr>
            <a:picLocks noChangeAspect="1"/>
          </p:cNvPicPr>
          <p:nvPr/>
        </p:nvPicPr>
        <p:blipFill>
          <a:blip r:embed="rId2"/>
          <a:srcRect l="20852" r="27421" b="-741"/>
          <a:stretch>
            <a:fillRect/>
          </a:stretch>
        </p:blipFill>
        <p:spPr>
          <a:xfrm>
            <a:off x="4742815" y="1156970"/>
            <a:ext cx="2766060" cy="3600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62005" y="1932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一、全国房屋倒塌案例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802" y="126461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1" name="Picture 7" descr="E:\文件制定\条例\2017\微信发布\贵州倒楼事故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99592" y="1201316"/>
            <a:ext cx="3024336" cy="368969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4165600" y="818515"/>
            <a:ext cx="454914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2015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年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月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9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日，贵州省遵义市汇川区高桥镇鱼芽社区河边组一栋居民楼垮塌，有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68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民住户，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未造成人员伤亡。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00830" y="2031365"/>
            <a:ext cx="467868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事故原因：始建于1995年，原为3层，2005年未经批准私自加盖至7层。该房屋为砖混结构，墙体厚度多为120mm，且所用砌块、砂浆等材料均未达到规范规定的最低强度等级，存在严重质量安全隐患。遵义市连续降雨，基础持力层土质变化，地基承载力下降，基础发生不均匀沉降，导致房屋整体失稳垮塌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60091" y="4322549"/>
            <a:ext cx="424847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        所幸一对夫妇半夜听见房屋“咔咔咔”声响，及时叫醒整栋楼住户，避免伤亡事故的发生。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9200" y="4987290"/>
            <a:ext cx="2677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混凝土柱受压裂缝表现</a:t>
            </a:r>
            <a:endParaRPr lang="zh-CN" altLang="en-US" sz="1600"/>
          </a:p>
        </p:txBody>
      </p:sp>
      <p:pic>
        <p:nvPicPr>
          <p:cNvPr id="2" name="图片 1" descr="QQ截图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320" y="765810"/>
            <a:ext cx="7579360" cy="1284605"/>
          </a:xfrm>
          <a:prstGeom prst="rect">
            <a:avLst/>
          </a:prstGeom>
        </p:spPr>
      </p:pic>
      <p:pic>
        <p:nvPicPr>
          <p:cNvPr id="3" name="图片 2" descr="柱压"/>
          <p:cNvPicPr>
            <a:picLocks noChangeAspect="1"/>
          </p:cNvPicPr>
          <p:nvPr/>
        </p:nvPicPr>
        <p:blipFill>
          <a:blip r:embed="rId2"/>
          <a:srcRect l="8694" t="14349" r="18932" b="17439"/>
          <a:stretch>
            <a:fillRect/>
          </a:stretch>
        </p:blipFill>
        <p:spPr>
          <a:xfrm rot="16200000">
            <a:off x="1254760" y="1778635"/>
            <a:ext cx="2762885" cy="3472815"/>
          </a:xfrm>
          <a:prstGeom prst="rect">
            <a:avLst/>
          </a:prstGeom>
        </p:spPr>
      </p:pic>
      <p:pic>
        <p:nvPicPr>
          <p:cNvPr id="5" name="图片 4" descr="柱拉"/>
          <p:cNvPicPr>
            <a:picLocks noChangeAspect="1"/>
          </p:cNvPicPr>
          <p:nvPr/>
        </p:nvPicPr>
        <p:blipFill>
          <a:blip r:embed="rId3"/>
          <a:srcRect l="9879" t="24297" r="14673" b="18782"/>
          <a:stretch>
            <a:fillRect/>
          </a:stretch>
        </p:blipFill>
        <p:spPr>
          <a:xfrm rot="16200000">
            <a:off x="5093335" y="2162175"/>
            <a:ext cx="2763520" cy="27063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50485" y="4987290"/>
            <a:ext cx="26777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混凝土柱受拉裂缝表现</a:t>
            </a:r>
            <a:endParaRPr lang="zh-CN" altLang="en-US" sz="16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8685" y="4523740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混凝土柱压弯裂缝表现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5059680" y="4404995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梁端剪切裂缝表现</a:t>
            </a:r>
            <a:endParaRPr lang="zh-CN" altLang="en-US" sz="1600"/>
          </a:p>
        </p:txBody>
      </p:sp>
      <p:pic>
        <p:nvPicPr>
          <p:cNvPr id="2" name="图片 1" descr="柱压弯"/>
          <p:cNvPicPr>
            <a:picLocks noChangeAspect="1"/>
          </p:cNvPicPr>
          <p:nvPr/>
        </p:nvPicPr>
        <p:blipFill>
          <a:blip r:embed="rId1"/>
          <a:srcRect l="9029" t="24284" r="20361" b="31555"/>
          <a:stretch>
            <a:fillRect/>
          </a:stretch>
        </p:blipFill>
        <p:spPr>
          <a:xfrm rot="16200000">
            <a:off x="99060" y="1473518"/>
            <a:ext cx="3122930" cy="2604453"/>
          </a:xfrm>
          <a:prstGeom prst="rect">
            <a:avLst/>
          </a:prstGeom>
        </p:spPr>
      </p:pic>
      <p:pic>
        <p:nvPicPr>
          <p:cNvPr id="3" name="图片 2" descr="梁端部裂缝"/>
          <p:cNvPicPr>
            <a:picLocks noChangeAspect="1"/>
          </p:cNvPicPr>
          <p:nvPr/>
        </p:nvPicPr>
        <p:blipFill>
          <a:blip r:embed="rId2"/>
          <a:srcRect l="18676" r="51340"/>
          <a:stretch>
            <a:fillRect/>
          </a:stretch>
        </p:blipFill>
        <p:spPr>
          <a:xfrm rot="16200000">
            <a:off x="5416868" y="933450"/>
            <a:ext cx="1249363" cy="5556885"/>
          </a:xfrm>
          <a:prstGeom prst="rect">
            <a:avLst/>
          </a:prstGeom>
        </p:spPr>
      </p:pic>
      <p:pic>
        <p:nvPicPr>
          <p:cNvPr id="5" name="图片 4" descr="梁板裂缝"/>
          <p:cNvPicPr>
            <a:picLocks noChangeAspect="1"/>
          </p:cNvPicPr>
          <p:nvPr/>
        </p:nvPicPr>
        <p:blipFill>
          <a:blip r:embed="rId3"/>
          <a:srcRect l="46991" r="12944"/>
          <a:stretch>
            <a:fillRect/>
          </a:stretch>
        </p:blipFill>
        <p:spPr>
          <a:xfrm rot="16200000">
            <a:off x="5207000" y="-730250"/>
            <a:ext cx="1669415" cy="55575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3290" y="4996815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混凝土板受力裂缝表现</a:t>
            </a:r>
            <a:endParaRPr lang="zh-CN" altLang="en-US" sz="1600"/>
          </a:p>
        </p:txBody>
      </p:sp>
      <p:pic>
        <p:nvPicPr>
          <p:cNvPr id="2" name="图片 1" descr="梁板裂缝"/>
          <p:cNvPicPr>
            <a:picLocks noChangeAspect="1"/>
          </p:cNvPicPr>
          <p:nvPr/>
        </p:nvPicPr>
        <p:blipFill>
          <a:blip r:embed="rId1"/>
          <a:srcRect l="3302" r="50347" b="51742"/>
          <a:stretch>
            <a:fillRect/>
          </a:stretch>
        </p:blipFill>
        <p:spPr>
          <a:xfrm rot="16200000">
            <a:off x="1202690" y="445135"/>
            <a:ext cx="1796415" cy="2494915"/>
          </a:xfrm>
          <a:prstGeom prst="rect">
            <a:avLst/>
          </a:prstGeom>
        </p:spPr>
      </p:pic>
      <p:pic>
        <p:nvPicPr>
          <p:cNvPr id="3" name="图片 2" descr="梁板裂缝"/>
          <p:cNvPicPr>
            <a:picLocks noChangeAspect="1"/>
          </p:cNvPicPr>
          <p:nvPr/>
        </p:nvPicPr>
        <p:blipFill>
          <a:blip r:embed="rId1"/>
          <a:srcRect l="6052" t="63027" r="50679"/>
          <a:stretch>
            <a:fillRect/>
          </a:stretch>
        </p:blipFill>
        <p:spPr>
          <a:xfrm rot="16200000">
            <a:off x="1005840" y="2550795"/>
            <a:ext cx="2189480" cy="2495550"/>
          </a:xfrm>
          <a:prstGeom prst="rect">
            <a:avLst/>
          </a:prstGeom>
        </p:spPr>
      </p:pic>
      <p:pic>
        <p:nvPicPr>
          <p:cNvPr id="5" name="图片 4" descr="露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905" y="1457325"/>
            <a:ext cx="4143375" cy="28003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63515" y="4450715"/>
            <a:ext cx="2354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混凝土构件保护层剥落，</a:t>
            </a:r>
            <a:endParaRPr lang="zh-CN" altLang="en-US" sz="1600"/>
          </a:p>
          <a:p>
            <a:r>
              <a:rPr lang="zh-CN" altLang="en-US" sz="1600"/>
              <a:t>      钢筋裸露锈蚀现象</a:t>
            </a:r>
            <a:endParaRPr lang="zh-CN" altLang="en-US" sz="16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截图钢结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760" y="756285"/>
            <a:ext cx="8014335" cy="2229485"/>
          </a:xfrm>
          <a:prstGeom prst="rect">
            <a:avLst/>
          </a:prstGeom>
        </p:spPr>
      </p:pic>
      <p:pic>
        <p:nvPicPr>
          <p:cNvPr id="7" name="图片 6" descr="钢结构锈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044190"/>
            <a:ext cx="2644140" cy="1983740"/>
          </a:xfrm>
          <a:prstGeom prst="rect">
            <a:avLst/>
          </a:prstGeom>
        </p:spPr>
      </p:pic>
      <p:pic>
        <p:nvPicPr>
          <p:cNvPr id="9" name="图片 8" descr="栓球"/>
          <p:cNvPicPr>
            <a:picLocks noChangeAspect="1"/>
          </p:cNvPicPr>
          <p:nvPr/>
        </p:nvPicPr>
        <p:blipFill>
          <a:blip r:embed="rId3"/>
          <a:srcRect l="9230" r="7138"/>
          <a:stretch>
            <a:fillRect/>
          </a:stretch>
        </p:blipFill>
        <p:spPr>
          <a:xfrm>
            <a:off x="3313430" y="3044190"/>
            <a:ext cx="2516505" cy="2002155"/>
          </a:xfrm>
          <a:prstGeom prst="rect">
            <a:avLst/>
          </a:prstGeom>
        </p:spPr>
      </p:pic>
      <p:pic>
        <p:nvPicPr>
          <p:cNvPr id="10" name="图片 9" descr="焊球"/>
          <p:cNvPicPr>
            <a:picLocks noChangeAspect="1"/>
          </p:cNvPicPr>
          <p:nvPr/>
        </p:nvPicPr>
        <p:blipFill>
          <a:blip r:embed="rId4"/>
          <a:srcRect l="17512"/>
          <a:stretch>
            <a:fillRect/>
          </a:stretch>
        </p:blipFill>
        <p:spPr>
          <a:xfrm>
            <a:off x="6035675" y="3044190"/>
            <a:ext cx="2243455" cy="20199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89655" y="4987925"/>
            <a:ext cx="23545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钢结构支撑系统</a:t>
            </a:r>
            <a:endParaRPr lang="zh-CN" altLang="en-US" sz="1600"/>
          </a:p>
        </p:txBody>
      </p:sp>
      <p:pic>
        <p:nvPicPr>
          <p:cNvPr id="4" name="图片 3" descr="门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810895"/>
            <a:ext cx="7276465" cy="40932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柱间支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205" y="773430"/>
            <a:ext cx="2934335" cy="2138680"/>
          </a:xfrm>
          <a:prstGeom prst="rect">
            <a:avLst/>
          </a:prstGeom>
        </p:spPr>
      </p:pic>
      <p:pic>
        <p:nvPicPr>
          <p:cNvPr id="3" name="图片 2" descr="水平交叉支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5" y="3067685"/>
            <a:ext cx="2958465" cy="1986915"/>
          </a:xfrm>
          <a:prstGeom prst="rect">
            <a:avLst/>
          </a:prstGeom>
        </p:spPr>
      </p:pic>
      <p:pic>
        <p:nvPicPr>
          <p:cNvPr id="5" name="图片 4" descr="隅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370" y="1510030"/>
            <a:ext cx="4105275" cy="3057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53465" y="5142865"/>
            <a:ext cx="2517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柱间支撑及屋面横向支撑</a:t>
            </a:r>
            <a:endParaRPr lang="zh-CN" altLang="en-US" sz="1600"/>
          </a:p>
          <a:p>
            <a:r>
              <a:rPr lang="zh-CN" altLang="en-US" sz="1600"/>
              <a:t>      应布置在同一开间</a:t>
            </a:r>
            <a:endParaRPr lang="zh-CN" altLang="en-US" sz="16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截图围护墙及幕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060" y="1070610"/>
            <a:ext cx="8548370" cy="1222375"/>
          </a:xfrm>
          <a:prstGeom prst="rect">
            <a:avLst/>
          </a:prstGeom>
        </p:spPr>
      </p:pic>
      <p:pic>
        <p:nvPicPr>
          <p:cNvPr id="3" name="图片 2" descr="填充墙裂缝"/>
          <p:cNvPicPr>
            <a:picLocks noChangeAspect="1"/>
          </p:cNvPicPr>
          <p:nvPr/>
        </p:nvPicPr>
        <p:blipFill>
          <a:blip r:embed="rId2"/>
          <a:srcRect l="13109" t="34351" r="17766" b="27089"/>
          <a:stretch>
            <a:fillRect/>
          </a:stretch>
        </p:blipFill>
        <p:spPr>
          <a:xfrm>
            <a:off x="561975" y="2536190"/>
            <a:ext cx="3214370" cy="2390775"/>
          </a:xfrm>
          <a:prstGeom prst="rect">
            <a:avLst/>
          </a:prstGeom>
        </p:spPr>
      </p:pic>
      <p:pic>
        <p:nvPicPr>
          <p:cNvPr id="5" name="图片 4" descr="幕墙与主体连接"/>
          <p:cNvPicPr>
            <a:picLocks noChangeAspect="1"/>
          </p:cNvPicPr>
          <p:nvPr/>
        </p:nvPicPr>
        <p:blipFill>
          <a:blip r:embed="rId3"/>
          <a:srcRect t="10798" r="25813" b="24867"/>
          <a:stretch>
            <a:fillRect/>
          </a:stretch>
        </p:blipFill>
        <p:spPr>
          <a:xfrm>
            <a:off x="4284980" y="2432685"/>
            <a:ext cx="4260215" cy="27209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截图阳台女儿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887095"/>
            <a:ext cx="8477250" cy="1428750"/>
          </a:xfrm>
          <a:prstGeom prst="rect">
            <a:avLst/>
          </a:prstGeom>
        </p:spPr>
      </p:pic>
      <p:pic>
        <p:nvPicPr>
          <p:cNvPr id="6" name="图片 5" descr="板阳台"/>
          <p:cNvPicPr>
            <a:picLocks noChangeAspect="1"/>
          </p:cNvPicPr>
          <p:nvPr/>
        </p:nvPicPr>
        <p:blipFill>
          <a:blip r:embed="rId2"/>
          <a:srcRect l="9965"/>
          <a:stretch>
            <a:fillRect/>
          </a:stretch>
        </p:blipFill>
        <p:spPr>
          <a:xfrm>
            <a:off x="434340" y="2498090"/>
            <a:ext cx="3542030" cy="2643505"/>
          </a:xfrm>
          <a:prstGeom prst="rect">
            <a:avLst/>
          </a:prstGeom>
        </p:spPr>
      </p:pic>
      <p:pic>
        <p:nvPicPr>
          <p:cNvPr id="7" name="图片 6" descr="女儿墙裂缝"/>
          <p:cNvPicPr>
            <a:picLocks noChangeAspect="1"/>
          </p:cNvPicPr>
          <p:nvPr/>
        </p:nvPicPr>
        <p:blipFill>
          <a:blip r:embed="rId3"/>
          <a:srcRect l="18090" t="8604" r="21939" b="17633"/>
          <a:stretch>
            <a:fillRect/>
          </a:stretch>
        </p:blipFill>
        <p:spPr>
          <a:xfrm rot="16200000">
            <a:off x="5210175" y="1687195"/>
            <a:ext cx="2532380" cy="41535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截图雨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685" y="949960"/>
            <a:ext cx="8420100" cy="1885950"/>
          </a:xfrm>
          <a:prstGeom prst="rect">
            <a:avLst/>
          </a:prstGeom>
        </p:spPr>
      </p:pic>
      <p:pic>
        <p:nvPicPr>
          <p:cNvPr id="3" name="图片 2" descr="钢雨棚"/>
          <p:cNvPicPr>
            <a:picLocks noChangeAspect="1"/>
          </p:cNvPicPr>
          <p:nvPr/>
        </p:nvPicPr>
        <p:blipFill>
          <a:blip r:embed="rId2"/>
          <a:srcRect b="11589"/>
          <a:stretch>
            <a:fillRect/>
          </a:stretch>
        </p:blipFill>
        <p:spPr>
          <a:xfrm>
            <a:off x="2561590" y="3073400"/>
            <a:ext cx="3237865" cy="2141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QQ截图表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925195"/>
            <a:ext cx="8413115" cy="1508125"/>
          </a:xfrm>
          <a:prstGeom prst="rect">
            <a:avLst/>
          </a:prstGeom>
        </p:spPr>
      </p:pic>
      <p:pic>
        <p:nvPicPr>
          <p:cNvPr id="5" name="图片 4" descr="QQ截图说明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" y="2766060"/>
            <a:ext cx="8145780" cy="698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62005" y="1932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一、全国房屋倒塌案例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802" y="126461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 descr="E:\文件制定\条例\2017\《条例》讲析照片\主要内容\四章\温州倒楼事故系危房出租酿造的悲剧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3567" y="1273324"/>
            <a:ext cx="5292589" cy="35283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44208" y="1345332"/>
            <a:ext cx="208823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2016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年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10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月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10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日，温州市鹿城区双屿街道中央涂村中央街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159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号有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间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层农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民自建房倒塌，</a:t>
            </a:r>
            <a:r>
              <a:rPr lang="en-US" altLang="zh-CN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22</a:t>
            </a: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人死亡。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64958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事故原因：雨水天气、房屋老旧、结构拆改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7145873" y="3145026"/>
            <a:ext cx="576064" cy="5040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3568" y="2209428"/>
            <a:ext cx="8015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谢谢大家！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62005" y="1932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一、全国房屋倒塌案例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802" y="126461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C:\Users\Administrator\Desktop\u=3232465838,2359787623&amp;fm=173&amp;app=25&amp;f=JPEG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4723" y="1481986"/>
            <a:ext cx="3672408" cy="2750967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4252848" y="1264776"/>
            <a:ext cx="406794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2019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5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16</a:t>
            </a:r>
            <a:r>
              <a:rPr lang="zh-CN" altLang="en-US" b="1" dirty="0" smtClean="0"/>
              <a:t>日，上海市长宁区昭化路发生一起厂房墙体倒塌事故，其中</a:t>
            </a:r>
            <a:r>
              <a:rPr lang="en-US" altLang="zh-CN" b="1" dirty="0" smtClean="0"/>
              <a:t>7</a:t>
            </a:r>
            <a:r>
              <a:rPr lang="zh-CN" altLang="en-US" b="1" dirty="0" smtClean="0"/>
              <a:t>人经抢救无效死亡。</a:t>
            </a:r>
            <a:endParaRPr lang="zh-CN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4103896" y="2431891"/>
            <a:ext cx="4754880" cy="1753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事故原因：事发厂房1层承重砖墙（柱）本身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承载力不足，改造过程中未采取维持墙体稳定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措施，南侧承重墙在改造施工过程中承载力和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稳定性进一步降低，施工时承重砖墙（柱）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瞬间失稳后部分厂房结构连锁坍塌，生活区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设在施工区内，导致群死群伤。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62005" y="193204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一、全国房屋倒塌案例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802" y="126461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52848" y="1264776"/>
            <a:ext cx="406794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b="1" dirty="0" smtClean="0"/>
              <a:t>2020年3月7日福建省泉州市鲤城区</a:t>
            </a:r>
            <a:r>
              <a:rPr lang="zh-CN" b="1" dirty="0" smtClean="0"/>
              <a:t>欣</a:t>
            </a:r>
            <a:r>
              <a:rPr b="1" dirty="0" smtClean="0"/>
              <a:t>佳酒店坍塌事故</a:t>
            </a:r>
            <a:r>
              <a:rPr lang="zh-CN" b="1" dirty="0" smtClean="0"/>
              <a:t>，死亡29人。</a:t>
            </a:r>
            <a:endParaRPr lang="zh-CN" b="1" dirty="0" smtClean="0"/>
          </a:p>
        </p:txBody>
      </p:sp>
      <p:sp>
        <p:nvSpPr>
          <p:cNvPr id="17" name="矩形 16"/>
          <p:cNvSpPr/>
          <p:nvPr/>
        </p:nvSpPr>
        <p:spPr>
          <a:xfrm>
            <a:off x="3985786" y="2168366"/>
            <a:ext cx="4983480" cy="2584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事故原因：倒塌建筑原为四层钢结构，欣佳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酒店老板接手后，在内部增加夹层，由原本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四层变为七层。在改建施工过程中，使用大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量砖块用于结构的分割，导致结构负荷超载。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一名曾在事发酒店楼下做生意的商户向新京报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记者介绍“在酒店装修的那两三个月，因为压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力问题，我们一楼商户的门窗玻璃被挤压炸裂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/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五六块，后来觉得房子太危险，我就搬走了。”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pic>
        <p:nvPicPr>
          <p:cNvPr id="2" name="图片 1" descr="泉州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1509395"/>
            <a:ext cx="3684905" cy="28238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62005" y="193204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二、重点排查对象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9802" y="126461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1975" y="949960"/>
            <a:ext cx="7886700" cy="363093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1、建设年限长、建设标准低、失修失养，或因其他因素出现危险的房屋；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2、未按规定审批、无专业设计、无专业施工、无竣工验收的房屋，特别是群  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      众反响较大且用来作生产经营场所的；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3、擅自加层、改扩建、开挖地下空间的房屋；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4、生产、经营、居住功能混杂的“三合一”房屋；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5、用于出租特别是群租的房屋；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6、擅自改变使用功能的房屋；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7、池塘、河道、高边坡回填等软弱地基上的房屋；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8、遭受过自然灾害或突发事件如爆炸、火灾而受到影响的房屋；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9、用作临时性建筑但事后未及时拆除或处理的；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10、使用超过十年的各类建筑幕墙；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 algn="l" fontAlgn="auto">
              <a:lnSpc>
                <a:spcPts val="2300"/>
              </a:lnSpc>
            </a:pPr>
            <a:r>
              <a:rPr lang="zh-CN" altLang="en-US" dirty="0" smtClean="0"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11、被群众举报反映存在明显裂缝、倾斜、下沉迹象房屋，后自行修缮的。</a:t>
            </a:r>
            <a:endParaRPr lang="zh-CN" altLang="en-US" dirty="0" smtClean="0"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危标1"/>
          <p:cNvPicPr>
            <a:picLocks noChangeAspect="1"/>
          </p:cNvPicPr>
          <p:nvPr/>
        </p:nvPicPr>
        <p:blipFill>
          <a:blip r:embed="rId1"/>
          <a:srcRect l="10440" t="31165" r="12562" b="26964"/>
          <a:stretch>
            <a:fillRect/>
          </a:stretch>
        </p:blipFill>
        <p:spPr>
          <a:xfrm rot="16200000">
            <a:off x="384175" y="1536700"/>
            <a:ext cx="4348480" cy="3153410"/>
          </a:xfrm>
          <a:prstGeom prst="rect">
            <a:avLst/>
          </a:prstGeom>
        </p:spPr>
      </p:pic>
      <p:pic>
        <p:nvPicPr>
          <p:cNvPr id="5" name="图片 4" descr="危标2"/>
          <p:cNvPicPr>
            <a:picLocks noChangeAspect="1"/>
          </p:cNvPicPr>
          <p:nvPr/>
        </p:nvPicPr>
        <p:blipFill>
          <a:blip r:embed="rId2"/>
          <a:srcRect l="29357" t="26599" r="23478" b="17127"/>
          <a:stretch>
            <a:fillRect/>
          </a:stretch>
        </p:blipFill>
        <p:spPr>
          <a:xfrm rot="16200000">
            <a:off x="5451475" y="474980"/>
            <a:ext cx="2132330" cy="3392805"/>
          </a:xfrm>
          <a:prstGeom prst="rect">
            <a:avLst/>
          </a:prstGeom>
        </p:spPr>
      </p:pic>
      <p:pic>
        <p:nvPicPr>
          <p:cNvPr id="6" name="图片 5" descr="危标3"/>
          <p:cNvPicPr>
            <a:picLocks noChangeAspect="1"/>
          </p:cNvPicPr>
          <p:nvPr/>
        </p:nvPicPr>
        <p:blipFill>
          <a:blip r:embed="rId3"/>
          <a:srcRect l="35530" t="24179" r="35906" b="28851"/>
          <a:stretch>
            <a:fillRect/>
          </a:stretch>
        </p:blipFill>
        <p:spPr>
          <a:xfrm rot="16200000">
            <a:off x="5717540" y="2456180"/>
            <a:ext cx="1563370" cy="34302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QQ截图表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4590" y="942975"/>
            <a:ext cx="6478270" cy="1700530"/>
          </a:xfrm>
          <a:prstGeom prst="rect">
            <a:avLst/>
          </a:prstGeom>
        </p:spPr>
      </p:pic>
      <p:pic>
        <p:nvPicPr>
          <p:cNvPr id="3" name="图片 2" descr="QQ截说明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" y="2932430"/>
            <a:ext cx="7976235" cy="22879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04188" y="265212"/>
            <a:ext cx="288032" cy="288032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204188" y="697260"/>
            <a:ext cx="86162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005" y="193204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三、既有房屋安全隐患初查表解读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砖木结构"/>
          <p:cNvPicPr>
            <a:picLocks noChangeAspect="1"/>
          </p:cNvPicPr>
          <p:nvPr/>
        </p:nvPicPr>
        <p:blipFill>
          <a:blip r:embed="rId1"/>
          <a:srcRect l="12165" t="13116" r="1206" b="4784"/>
          <a:stretch>
            <a:fillRect/>
          </a:stretch>
        </p:blipFill>
        <p:spPr>
          <a:xfrm>
            <a:off x="1938020" y="839470"/>
            <a:ext cx="5267960" cy="3340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01775" y="4467225"/>
            <a:ext cx="6749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砖木结构——竖向以砖墙、砖柱（木柱）为主，水平承重构件</a:t>
            </a:r>
            <a:endParaRPr lang="zh-CN" altLang="en-US"/>
          </a:p>
          <a:p>
            <a:r>
              <a:rPr lang="zh-CN" altLang="en-US"/>
              <a:t>                      （楼面梁，楼阁栅、楼板）屋盖以木料为主的结构。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REFSHAPE" val="304900964"/>
  <p:tag name="KSO_WM_UNIT_PLACING_PICTURE_USER_VIEWPORT" val="{&quot;height&quot;:2098,&quot;width&quot;:3120}"/>
</p:tagLst>
</file>

<file path=ppt/tags/tag2.xml><?xml version="1.0" encoding="utf-8"?>
<p:tagLst xmlns:p="http://schemas.openxmlformats.org/presentationml/2006/main">
  <p:tag name="KSO_WM_UNIT_PLACING_PICTURE_USER_VIEWPORT" val="{&quot;height&quot;:3945,&quot;width&quot;:1503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1834</Words>
  <Application>WPS 演示</Application>
  <PresentationFormat>全屏显示(16:10)</PresentationFormat>
  <Paragraphs>157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经典特宋简</vt:lpstr>
      <vt:lpstr>方正小标宋简体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206</cp:revision>
  <dcterms:created xsi:type="dcterms:W3CDTF">2014-11-20T01:32:00Z</dcterms:created>
  <dcterms:modified xsi:type="dcterms:W3CDTF">2020-06-05T03:43:17Z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